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4"/>
  </p:notesMasterIdLst>
  <p:sldIdLst>
    <p:sldId id="317" r:id="rId3"/>
    <p:sldId id="323" r:id="rId4"/>
    <p:sldId id="318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7" r:id="rId15"/>
    <p:sldId id="338" r:id="rId16"/>
    <p:sldId id="339" r:id="rId17"/>
    <p:sldId id="340" r:id="rId18"/>
    <p:sldId id="333" r:id="rId19"/>
    <p:sldId id="334" r:id="rId20"/>
    <p:sldId id="335" r:id="rId21"/>
    <p:sldId id="336" r:id="rId22"/>
    <p:sldId id="34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3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ring.html" TargetMode="External"/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08/24/2019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7: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6A4-DA75-0443-B646-D846EB98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72A52-2064-3048-B4CC-B0DEBC7B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order of the arguments and the parameters is important. </a:t>
            </a:r>
          </a:p>
          <a:p>
            <a:pPr lvl="1"/>
            <a:r>
              <a:rPr lang="en-US" dirty="0"/>
              <a:t> Value of the first argument is given to the first parameter, the value of the second argument is given to the second parameter, and so on. </a:t>
            </a:r>
          </a:p>
          <a:p>
            <a:r>
              <a:rPr lang="en-US" dirty="0"/>
              <a:t>Number of arguments in a call must match the number of parameters in the called function. </a:t>
            </a:r>
          </a:p>
          <a:p>
            <a:pPr lvl="1"/>
            <a:r>
              <a:rPr lang="en-US" dirty="0"/>
              <a:t>If these don't match in number, Python will generate an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290098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053C-4A9A-1A4B-B931-40C4DBEE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D702-86B0-864A-80FE-7888EBB3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build a slightly more useful example. </a:t>
            </a:r>
          </a:p>
          <a:p>
            <a:r>
              <a:rPr lang="en-US" dirty="0"/>
              <a:t>We will build a function whose purpose is to accept a numeric parameter, add two to it, and print the result.</a:t>
            </a:r>
          </a:p>
          <a:p>
            <a:r>
              <a:rPr lang="en-US" dirty="0"/>
              <a:t>Keywords</a:t>
            </a:r>
          </a:p>
          <a:p>
            <a:pPr lvl="1"/>
            <a:r>
              <a:rPr lang="en-US" dirty="0"/>
              <a:t>For returning output from a function: Can use the keyword ‘return’</a:t>
            </a:r>
          </a:p>
          <a:p>
            <a:pPr lvl="1"/>
            <a:r>
              <a:rPr lang="en-US" dirty="0"/>
              <a:t>The special syntax </a:t>
            </a:r>
            <a:r>
              <a:rPr lang="en-US" i="1" dirty="0"/>
              <a:t>*</a:t>
            </a:r>
            <a:r>
              <a:rPr lang="en-US" i="1" dirty="0" err="1"/>
              <a:t>args</a:t>
            </a:r>
            <a:r>
              <a:rPr lang="en-US" dirty="0"/>
              <a:t> in function definitions is used to pass a variable number of arguments to a function. It is used to pass a non-keyworded, variable-length argument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2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2FAE-808B-3B44-8209-64EA9B79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FB458-9AD9-6D42-ADF0-458039C4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Write a Python function that gives the sum of two numbers. </a:t>
            </a:r>
          </a:p>
          <a:p>
            <a:pPr lvl="1"/>
            <a:endParaRPr lang="en-US" dirty="0"/>
          </a:p>
          <a:p>
            <a:r>
              <a:rPr lang="en-US" dirty="0"/>
              <a:t>﻿def </a:t>
            </a:r>
            <a:r>
              <a:rPr lang="en-US" dirty="0" err="1"/>
              <a:t>sum_two_numbers</a:t>
            </a:r>
            <a:r>
              <a:rPr lang="en-US" dirty="0"/>
              <a:t>(a, b):</a:t>
            </a:r>
          </a:p>
          <a:p>
            <a:r>
              <a:rPr lang="en-US" dirty="0"/>
              <a:t>    return a + b</a:t>
            </a:r>
          </a:p>
        </p:txBody>
      </p:sp>
    </p:spTree>
    <p:extLst>
      <p:ext uri="{BB962C8B-B14F-4D97-AF65-F5344CB8AC3E}">
        <p14:creationId xmlns:p14="http://schemas.microsoft.com/office/powerpoint/2010/main" val="2412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6F3B-C87E-994F-90A6-B71ADA01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2732-9516-A145-90DF-4B96BCAE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2.Write a Python function to check if a number is odd or even.</a:t>
            </a:r>
          </a:p>
          <a:p>
            <a:r>
              <a:rPr lang="en-US" dirty="0"/>
              <a:t>﻿# A simple Python function to check </a:t>
            </a:r>
          </a:p>
          <a:p>
            <a:r>
              <a:rPr lang="en-US" dirty="0"/>
              <a:t># whether x is even or odd </a:t>
            </a:r>
          </a:p>
          <a:p>
            <a:r>
              <a:rPr lang="en-US" dirty="0"/>
              <a:t>def </a:t>
            </a:r>
            <a:r>
              <a:rPr lang="en-US" dirty="0" err="1"/>
              <a:t>evenOdd</a:t>
            </a:r>
            <a:r>
              <a:rPr lang="en-US" dirty="0"/>
              <a:t>( x ): </a:t>
            </a:r>
          </a:p>
          <a:p>
            <a:r>
              <a:rPr lang="en-US" dirty="0"/>
              <a:t>    if (x % 2 == 0): </a:t>
            </a:r>
          </a:p>
          <a:p>
            <a:r>
              <a:rPr lang="en-US" dirty="0"/>
              <a:t>        print ("even")</a:t>
            </a:r>
          </a:p>
          <a:p>
            <a:r>
              <a:rPr lang="en-US" dirty="0"/>
              <a:t>    else: </a:t>
            </a:r>
          </a:p>
          <a:p>
            <a:r>
              <a:rPr lang="en-US" dirty="0"/>
              <a:t>        print ("odd")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1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D3D4-023F-9047-8A2F-459FDDEA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A96D-9C6D-9B41-846F-25ACE727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3.Write a Python function that finds the maximum of 2 numbers.</a:t>
            </a:r>
          </a:p>
          <a:p>
            <a:r>
              <a:rPr lang="en-US" dirty="0"/>
              <a:t>﻿##Max of two numbers</a:t>
            </a:r>
          </a:p>
          <a:p>
            <a:r>
              <a:rPr lang="en-US" dirty="0"/>
              <a:t>def </a:t>
            </a:r>
            <a:r>
              <a:rPr lang="en-US" dirty="0" err="1"/>
              <a:t>max_of_two</a:t>
            </a:r>
            <a:r>
              <a:rPr lang="en-US" dirty="0"/>
              <a:t>( x, y ):</a:t>
            </a:r>
          </a:p>
          <a:p>
            <a:r>
              <a:rPr lang="en-US" dirty="0"/>
              <a:t>    if x &gt; y:</a:t>
            </a:r>
          </a:p>
          <a:p>
            <a:r>
              <a:rPr lang="en-US" dirty="0"/>
              <a:t>        return x</a:t>
            </a:r>
          </a:p>
          <a:p>
            <a:r>
              <a:rPr lang="en-US" dirty="0"/>
              <a:t>    return 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4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D1F9-F041-3D41-863A-C8366121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5F1B-335D-024B-A858-ACC8DB10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Write a Python Function that finds the maximum of 3 numbers.</a:t>
            </a:r>
          </a:p>
          <a:p>
            <a:r>
              <a:rPr lang="en-US" dirty="0"/>
              <a:t>﻿##Max of 3 numbers</a:t>
            </a:r>
          </a:p>
          <a:p>
            <a:r>
              <a:rPr lang="en-US" dirty="0"/>
              <a:t>def </a:t>
            </a:r>
            <a:r>
              <a:rPr lang="en-US" dirty="0" err="1"/>
              <a:t>max_of_three</a:t>
            </a:r>
            <a:r>
              <a:rPr lang="en-US" dirty="0"/>
              <a:t>( x, y, z ):</a:t>
            </a:r>
          </a:p>
          <a:p>
            <a:r>
              <a:rPr lang="en-US" dirty="0"/>
              <a:t>    return </a:t>
            </a:r>
            <a:r>
              <a:rPr lang="en-US" dirty="0" err="1"/>
              <a:t>max_of_two</a:t>
            </a:r>
            <a:r>
              <a:rPr lang="en-US" dirty="0"/>
              <a:t>( x, </a:t>
            </a:r>
            <a:r>
              <a:rPr lang="en-US" dirty="0" err="1"/>
              <a:t>max_of_two</a:t>
            </a:r>
            <a:r>
              <a:rPr lang="en-US" dirty="0"/>
              <a:t>( y, z ) )</a:t>
            </a:r>
          </a:p>
          <a:p>
            <a:endParaRPr lang="en-US" dirty="0"/>
          </a:p>
          <a:p>
            <a:r>
              <a:rPr lang="en-US" dirty="0"/>
              <a:t>##Call the function</a:t>
            </a:r>
          </a:p>
          <a:p>
            <a:r>
              <a:rPr lang="en-US" dirty="0"/>
              <a:t>print(</a:t>
            </a:r>
            <a:r>
              <a:rPr lang="en-US" dirty="0" err="1"/>
              <a:t>max_of_three</a:t>
            </a:r>
            <a:r>
              <a:rPr lang="en-US" dirty="0"/>
              <a:t>(3, 6, -5))</a:t>
            </a:r>
          </a:p>
        </p:txBody>
      </p:sp>
    </p:spTree>
    <p:extLst>
      <p:ext uri="{BB962C8B-B14F-4D97-AF65-F5344CB8AC3E}">
        <p14:creationId xmlns:p14="http://schemas.microsoft.com/office/powerpoint/2010/main" val="25646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F2C5-DBF3-444A-A012-420756F9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E6CB8-1AF8-E447-A921-63394971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Write a function that checks whether a number is in a given range (inclusive of high and low)</a:t>
            </a:r>
          </a:p>
          <a:p>
            <a:r>
              <a:rPr lang="en-US" dirty="0"/>
              <a:t>﻿def </a:t>
            </a:r>
            <a:r>
              <a:rPr lang="en-US" dirty="0" err="1"/>
              <a:t>ran_check</a:t>
            </a:r>
            <a:r>
              <a:rPr lang="en-US" dirty="0"/>
              <a:t>(</a:t>
            </a:r>
            <a:r>
              <a:rPr lang="en-US" dirty="0" err="1"/>
              <a:t>num,low,high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  if </a:t>
            </a:r>
            <a:r>
              <a:rPr lang="en-US" dirty="0" err="1"/>
              <a:t>num</a:t>
            </a:r>
            <a:r>
              <a:rPr lang="en-US" dirty="0"/>
              <a:t> in range(low,high+1):</a:t>
            </a:r>
          </a:p>
          <a:p>
            <a:r>
              <a:rPr lang="en-US" dirty="0"/>
              <a:t>        print('{} is in the range between {} and {}'.format(</a:t>
            </a:r>
            <a:r>
              <a:rPr lang="en-US" dirty="0" err="1"/>
              <a:t>num,low,high</a:t>
            </a:r>
            <a:r>
              <a:rPr lang="en-US" dirty="0"/>
              <a:t>))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print('The number is outside the range.')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3004-E65B-F344-B9D5-82579E91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BD8FF-3AC3-DB41-8EA4-F36FF4AE5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Method is called by its name, but it is </a:t>
            </a:r>
            <a:r>
              <a:rPr lang="en-US" b="1" dirty="0"/>
              <a:t>associated to an object</a:t>
            </a:r>
            <a:r>
              <a:rPr lang="en-US" dirty="0"/>
              <a:t> (dependent). </a:t>
            </a:r>
          </a:p>
          <a:p>
            <a:pPr fontAlgn="base"/>
            <a:r>
              <a:rPr lang="en-US" dirty="0"/>
              <a:t>A method is </a:t>
            </a:r>
            <a:r>
              <a:rPr lang="en-US" b="1" dirty="0"/>
              <a:t>implicitly passed on the object</a:t>
            </a:r>
            <a:r>
              <a:rPr lang="en-US" dirty="0"/>
              <a:t> on which it is invoked. </a:t>
            </a:r>
          </a:p>
          <a:p>
            <a:pPr fontAlgn="base"/>
            <a:r>
              <a:rPr lang="en-US" dirty="0"/>
              <a:t>It </a:t>
            </a:r>
            <a:r>
              <a:rPr lang="en-US" b="1" dirty="0"/>
              <a:t>may or may not return any data.</a:t>
            </a:r>
            <a:endParaRPr lang="en-US" dirty="0"/>
          </a:p>
          <a:p>
            <a:pPr fontAlgn="base"/>
            <a:r>
              <a:rPr lang="en-US" dirty="0"/>
              <a:t>A method </a:t>
            </a:r>
            <a:r>
              <a:rPr lang="en-US" b="1" dirty="0"/>
              <a:t>can operate on the data (instance variables) that is contained by the corresponding </a:t>
            </a:r>
            <a:r>
              <a:rPr lang="en-US" b="1" dirty="0">
                <a:solidFill>
                  <a:srgbClr val="FF0000"/>
                </a:solidFill>
              </a:rPr>
              <a:t>class.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6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F4EC-8FCC-7048-B5C0-0D3358FD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171FE-BE39-BB4E-8C3C-6A9094231C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# Basic Python method  </a:t>
            </a:r>
          </a:p>
          <a:p>
            <a:pPr marL="0" indent="0" fontAlgn="base">
              <a:buNone/>
            </a:pPr>
            <a:r>
              <a:rPr lang="en-US" dirty="0"/>
              <a:t>class </a:t>
            </a:r>
            <a:r>
              <a:rPr lang="en-US" dirty="0" err="1"/>
              <a:t>class_name</a:t>
            </a:r>
            <a:r>
              <a:rPr lang="en-US" dirty="0"/>
              <a:t> </a:t>
            </a:r>
          </a:p>
          <a:p>
            <a:pPr marL="0" indent="0" fontAlgn="base">
              <a:buNone/>
            </a:pPr>
            <a:r>
              <a:rPr lang="en-US" dirty="0"/>
              <a:t>    def </a:t>
            </a:r>
            <a:r>
              <a:rPr lang="en-US" dirty="0" err="1"/>
              <a:t>method_name</a:t>
            </a:r>
            <a:r>
              <a:rPr lang="en-US" dirty="0"/>
              <a:t> () : </a:t>
            </a:r>
          </a:p>
          <a:p>
            <a:pPr marL="0" indent="0" fontAlgn="base">
              <a:buNone/>
            </a:pPr>
            <a:r>
              <a:rPr lang="en-US" dirty="0"/>
              <a:t>        ...... </a:t>
            </a:r>
          </a:p>
          <a:p>
            <a:pPr marL="0" indent="0" fontAlgn="base">
              <a:buNone/>
            </a:pPr>
            <a:r>
              <a:rPr lang="en-US" dirty="0"/>
              <a:t>        # method body </a:t>
            </a:r>
          </a:p>
          <a:p>
            <a:pPr marL="0" indent="0" fontAlgn="base">
              <a:buNone/>
            </a:pPr>
            <a:r>
              <a:rPr lang="en-US" dirty="0"/>
              <a:t>        ......    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DFCEF48-471B-D84B-A4DD-23ABCC595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74224" y="-640157"/>
            <a:ext cx="145228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9C2A81-4FF0-FA48-A1EA-F06B67B068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##User defined method:</a:t>
            </a:r>
          </a:p>
          <a:p>
            <a:r>
              <a:rPr lang="en-US" dirty="0"/>
              <a:t>class XYZ:</a:t>
            </a:r>
          </a:p>
          <a:p>
            <a:r>
              <a:rPr lang="en-US" dirty="0"/>
              <a:t>      def </a:t>
            </a:r>
            <a:r>
              <a:rPr lang="en-US" dirty="0" err="1"/>
              <a:t>method_xyz</a:t>
            </a:r>
            <a:r>
              <a:rPr lang="en-US" dirty="0"/>
              <a:t>:</a:t>
            </a:r>
          </a:p>
          <a:p>
            <a:r>
              <a:rPr lang="en-US" dirty="0"/>
              <a:t>              print(‘I am in </a:t>
            </a:r>
            <a:r>
              <a:rPr lang="en-US" dirty="0" err="1"/>
              <a:t>xyz</a:t>
            </a:r>
            <a:r>
              <a:rPr lang="en-US" dirty="0"/>
              <a:t>’)</a:t>
            </a:r>
          </a:p>
          <a:p>
            <a:endParaRPr lang="en-US" dirty="0"/>
          </a:p>
          <a:p>
            <a:r>
              <a:rPr lang="en-US" dirty="0"/>
              <a:t>Call:</a:t>
            </a:r>
          </a:p>
          <a:p>
            <a:r>
              <a:rPr lang="en-US" dirty="0" err="1"/>
              <a:t>Class_ref</a:t>
            </a:r>
            <a:r>
              <a:rPr lang="en-US" dirty="0"/>
              <a:t>=XYZ()</a:t>
            </a:r>
          </a:p>
          <a:p>
            <a:r>
              <a:rPr lang="en-US" dirty="0" err="1"/>
              <a:t>Class_ref.method_xyz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9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3D6-DBF1-B144-A47C-40BBE64E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on Built-In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AFC2-E34D-394B-AE0A-B0947D88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comes with built in methods (math, strings)</a:t>
            </a:r>
          </a:p>
          <a:p>
            <a:pPr fontAlgn="base"/>
            <a:r>
              <a:rPr lang="en-US" dirty="0"/>
              <a:t>import math </a:t>
            </a:r>
          </a:p>
          <a:p>
            <a:pPr fontAlgn="base"/>
            <a:r>
              <a:rPr lang="en-US" dirty="0"/>
              <a:t>      </a:t>
            </a:r>
            <a:r>
              <a:rPr lang="en-US" dirty="0" err="1"/>
              <a:t>ceil_val</a:t>
            </a:r>
            <a:r>
              <a:rPr lang="en-US" dirty="0"/>
              <a:t> = </a:t>
            </a:r>
            <a:r>
              <a:rPr lang="en-US" dirty="0" err="1"/>
              <a:t>math.ceil</a:t>
            </a:r>
            <a:r>
              <a:rPr lang="en-US" dirty="0"/>
              <a:t>(15.25) </a:t>
            </a:r>
          </a:p>
          <a:p>
            <a:pPr fontAlgn="base"/>
            <a:r>
              <a:rPr lang="en-US" dirty="0"/>
              <a:t>      print( "Ceiling value of 15.25 is : ", </a:t>
            </a:r>
            <a:r>
              <a:rPr lang="en-US" dirty="0" err="1"/>
              <a:t>ceil_val</a:t>
            </a:r>
            <a:r>
              <a:rPr lang="en-US" dirty="0"/>
              <a:t>)  </a:t>
            </a:r>
          </a:p>
          <a:p>
            <a:r>
              <a:rPr lang="en-US" dirty="0"/>
              <a:t>Will learn more built in methods with Lists (object type)</a:t>
            </a:r>
          </a:p>
        </p:txBody>
      </p:sp>
    </p:spTree>
    <p:extLst>
      <p:ext uri="{BB962C8B-B14F-4D97-AF65-F5344CB8AC3E}">
        <p14:creationId xmlns:p14="http://schemas.microsoft.com/office/powerpoint/2010/main" val="390187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60BEE-89FC-1E4F-9322-F0754AEF2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>
            <a:normAutofit/>
          </a:bodyPr>
          <a:lstStyle/>
          <a:p>
            <a:r>
              <a:rPr lang="en-US" dirty="0"/>
              <a:t>Late Homework Policy: </a:t>
            </a:r>
            <a:r>
              <a:rPr lang="en-US" dirty="0" smtClean="0"/>
              <a:t>There are 6 late days in all. Use these wisely, you might need them later in the semester.</a:t>
            </a:r>
            <a:endParaRPr lang="en-US" dirty="0"/>
          </a:p>
          <a:p>
            <a:r>
              <a:rPr lang="en-US" dirty="0"/>
              <a:t>Homework 3 is posted.</a:t>
            </a:r>
          </a:p>
          <a:p>
            <a:r>
              <a:rPr lang="en-US" dirty="0"/>
              <a:t>Due next week on </a:t>
            </a:r>
            <a:r>
              <a:rPr lang="en-US" dirty="0" smtClean="0"/>
              <a:t>Tuesday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Homework 2 is due </a:t>
            </a:r>
            <a:r>
              <a:rPr lang="en-US" dirty="0" smtClean="0"/>
              <a:t>tonight</a:t>
            </a:r>
            <a:endParaRPr lang="en-US" dirty="0"/>
          </a:p>
          <a:p>
            <a:r>
              <a:rPr lang="en-US" dirty="0" smtClean="0"/>
              <a:t>Exa</a:t>
            </a:r>
            <a:r>
              <a:rPr lang="en-US" dirty="0" smtClean="0"/>
              <a:t>m 1 next week (October 1</a:t>
            </a:r>
            <a:r>
              <a:rPr lang="en-US" baseline="30000" dirty="0" smtClean="0"/>
              <a:t>st</a:t>
            </a:r>
            <a:r>
              <a:rPr lang="en-US" dirty="0" smtClean="0"/>
              <a:t>): Will be a 90 minutes exam</a:t>
            </a:r>
          </a:p>
          <a:p>
            <a:r>
              <a:rPr lang="en-US" dirty="0" smtClean="0"/>
              <a:t>Will be in-class</a:t>
            </a:r>
          </a:p>
          <a:p>
            <a:r>
              <a:rPr lang="en-US" dirty="0" smtClean="0"/>
              <a:t>Next class is a review class</a:t>
            </a:r>
          </a:p>
          <a:p>
            <a:r>
              <a:rPr lang="en-US" dirty="0" smtClean="0"/>
              <a:t>Back Exam is posted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52F9-9D3B-EA47-9462-FE073B67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24FD-6464-644E-A622-0B20317D9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https://docs.python.org/3/library/math.html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https://docs.python.org/3/library/string.html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9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2165-33FE-8642-A1EA-816B8C74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0D52-7CEA-EE44-B322-4A3F82ED1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of variables</a:t>
            </a:r>
          </a:p>
          <a:p>
            <a:r>
              <a:rPr lang="en-US" dirty="0"/>
              <a:t>Practice more problems :</a:t>
            </a:r>
          </a:p>
          <a:p>
            <a:pPr lvl="1"/>
            <a:r>
              <a:rPr lang="en-US" dirty="0"/>
              <a:t>Functions and Methods</a:t>
            </a:r>
          </a:p>
        </p:txBody>
      </p:sp>
    </p:spTree>
    <p:extLst>
      <p:ext uri="{BB962C8B-B14F-4D97-AF65-F5344CB8AC3E}">
        <p14:creationId xmlns:p14="http://schemas.microsoft.com/office/powerpoint/2010/main" val="293471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DECD0-5D5F-6646-A3D9-5842DB9B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6ED12-A26F-1D4B-BAEE-6DA935B2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Built-in functions</a:t>
            </a:r>
          </a:p>
          <a:p>
            <a:pPr lvl="1"/>
            <a:r>
              <a:rPr lang="en-US" dirty="0"/>
              <a:t>User-defined functions</a:t>
            </a:r>
          </a:p>
          <a:p>
            <a:pPr lvl="1"/>
            <a:r>
              <a:rPr lang="en-US" dirty="0"/>
              <a:t>Problems</a:t>
            </a:r>
          </a:p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77403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54A-FC3A-574C-B533-1815B95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A2A4-761B-FF4E-A366-F073E416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Definition: A function is a set of statements that </a:t>
            </a:r>
          </a:p>
          <a:p>
            <a:pPr lvl="1"/>
            <a:r>
              <a:rPr lang="en-US" dirty="0"/>
              <a:t>takes input, </a:t>
            </a:r>
          </a:p>
          <a:p>
            <a:pPr lvl="1"/>
            <a:r>
              <a:rPr lang="en-US" dirty="0"/>
              <a:t>does some specific computation and </a:t>
            </a:r>
          </a:p>
          <a:p>
            <a:pPr lvl="1"/>
            <a:r>
              <a:rPr lang="en-US" dirty="0"/>
              <a:t>produces output. </a:t>
            </a:r>
          </a:p>
          <a:p>
            <a:r>
              <a:rPr lang="en-US" dirty="0"/>
              <a:t>The reason behind creating a function is to put the code for some task that ‘repeats’ in one place, instead of writing the same code again and again for different inputs.</a:t>
            </a:r>
          </a:p>
          <a:p>
            <a:r>
              <a:rPr lang="en-US" dirty="0"/>
              <a:t>Once you have function all you need to do is call it!</a:t>
            </a:r>
          </a:p>
          <a:p>
            <a:r>
              <a:rPr lang="en-US" dirty="0"/>
              <a:t>Using a function is called ‘calling’ it.</a:t>
            </a:r>
          </a:p>
          <a:p>
            <a:pPr lvl="1"/>
            <a:r>
              <a:rPr lang="en-US" dirty="0"/>
              <a:t>Syntax: function()</a:t>
            </a:r>
          </a:p>
          <a:p>
            <a:r>
              <a:rPr lang="en-US" dirty="0"/>
              <a:t>Within the parenthesis: Pass data/values called ‘Arguments’ (can have none, one or more)</a:t>
            </a:r>
          </a:p>
          <a:p>
            <a:pPr lvl="1"/>
            <a:r>
              <a:rPr lang="en-US" dirty="0"/>
              <a:t>Syntax: function(argument1, argument2…)</a:t>
            </a:r>
          </a:p>
        </p:txBody>
      </p:sp>
    </p:spTree>
    <p:extLst>
      <p:ext uri="{BB962C8B-B14F-4D97-AF65-F5344CB8AC3E}">
        <p14:creationId xmlns:p14="http://schemas.microsoft.com/office/powerpoint/2010/main" val="291334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5761-7EC2-6744-B45B-FAD4239F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Built 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79C8-316B-FD40-B3C4-0CE957898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65504"/>
            <a:ext cx="11061192" cy="512737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Real world analogy</a:t>
            </a:r>
            <a:r>
              <a:rPr lang="en-US" dirty="0"/>
              <a:t>: I bought a car that came with a radio installed in it. I can use the radio (I know how to play it/or use it) very well. I don’t need to know how it works (internal technical details).</a:t>
            </a:r>
          </a:p>
          <a:p>
            <a:endParaRPr lang="en-US" dirty="0"/>
          </a:p>
          <a:p>
            <a:r>
              <a:rPr lang="en-US" dirty="0"/>
              <a:t>We know that Python has a number of built-in operators (such as + for addition, - for subtraction, * for multiplication, and so on), it also comes with a number of  </a:t>
            </a:r>
            <a:r>
              <a:rPr lang="en-US" i="1" dirty="0"/>
              <a:t>built-in functions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have used a number of these built-in functions in our code:</a:t>
            </a:r>
          </a:p>
          <a:p>
            <a:pPr lvl="1"/>
            <a:r>
              <a:rPr lang="en-US" dirty="0"/>
              <a:t>print()</a:t>
            </a:r>
          </a:p>
          <a:p>
            <a:pPr lvl="1"/>
            <a:r>
              <a:rPr lang="en-US" dirty="0"/>
              <a:t>input()</a:t>
            </a:r>
          </a:p>
          <a:p>
            <a:pPr lvl="1"/>
            <a:r>
              <a:rPr lang="en-US" dirty="0"/>
              <a:t>float()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bool()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</a:t>
            </a:r>
          </a:p>
          <a:p>
            <a:r>
              <a:rPr lang="en-US" dirty="0"/>
              <a:t>Will come across more functions as we move forward in the course. One important one is  ‘range()’ which is used to generate a list of numbers between two given numbers.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6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9F3E-032F-6940-92F8-4FC91360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77DFF-AF90-A14B-B686-88FCC355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10515600" cy="4628579"/>
          </a:xfrm>
        </p:spPr>
        <p:txBody>
          <a:bodyPr>
            <a:normAutofit/>
          </a:bodyPr>
          <a:lstStyle/>
          <a:p>
            <a:r>
              <a:rPr lang="en-US" b="1" dirty="0"/>
              <a:t>Real World Analogy</a:t>
            </a:r>
            <a:r>
              <a:rPr lang="en-US" dirty="0"/>
              <a:t>: You want to learn to use a hammer. You can break down your learning into  the following steps:</a:t>
            </a:r>
          </a:p>
          <a:p>
            <a:pPr lvl="1"/>
            <a:r>
              <a:rPr lang="en-US" dirty="0"/>
              <a:t>Grip the hammer by the handle, </a:t>
            </a:r>
          </a:p>
          <a:p>
            <a:pPr lvl="1"/>
            <a:r>
              <a:rPr lang="en-US" dirty="0"/>
              <a:t>Hold the nail perpendicular to the surface, </a:t>
            </a:r>
          </a:p>
          <a:p>
            <a:pPr lvl="1"/>
            <a:r>
              <a:rPr lang="en-US" dirty="0"/>
              <a:t>Tap the nail with the head of the hammer to get it started, </a:t>
            </a:r>
          </a:p>
          <a:p>
            <a:pPr lvl="1"/>
            <a:r>
              <a:rPr lang="en-US" dirty="0"/>
              <a:t>Then hit the nail harder, and so forth. </a:t>
            </a:r>
          </a:p>
          <a:p>
            <a:r>
              <a:rPr lang="en-US" dirty="0"/>
              <a:t>Once you understand the steps involved in using a hammer, you can apply your hammer skills any time a set of instructions calls for you to use one, without having to worry about the details. </a:t>
            </a:r>
          </a:p>
          <a:p>
            <a:r>
              <a:rPr lang="en-US" dirty="0"/>
              <a:t>Creating detailed low-level descriptions of steps (like how to use a hammer) is very similar to the way functions are embedded in a code.</a:t>
            </a:r>
          </a:p>
        </p:txBody>
      </p:sp>
    </p:spTree>
    <p:extLst>
      <p:ext uri="{BB962C8B-B14F-4D97-AF65-F5344CB8AC3E}">
        <p14:creationId xmlns:p14="http://schemas.microsoft.com/office/powerpoint/2010/main" val="272362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DFDA-6A9C-BE4C-B110-DAB30062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EBE0-1799-D54A-AD73-40740AEE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 : </a:t>
            </a:r>
            <a:r>
              <a:rPr lang="en-US" dirty="0"/>
              <a:t>A </a:t>
            </a:r>
            <a:r>
              <a:rPr lang="en-US" i="1" dirty="0"/>
              <a:t>function</a:t>
            </a:r>
            <a:r>
              <a:rPr lang="en-US" dirty="0"/>
              <a:t> is a series of related steps (statements) that make up a larger task, which is often called from multiple places in a program.</a:t>
            </a:r>
          </a:p>
          <a:p>
            <a:r>
              <a:rPr lang="en-US" dirty="0"/>
              <a:t>Here is the generic form of a function in Python:</a:t>
            </a:r>
          </a:p>
          <a:p>
            <a:pPr lvl="1"/>
            <a:r>
              <a:rPr lang="en-US" dirty="0"/>
              <a:t>def </a:t>
            </a:r>
            <a:r>
              <a:rPr lang="en-US" dirty="0" err="1"/>
              <a:t>functionName</a:t>
            </a:r>
            <a:r>
              <a:rPr lang="en-US" dirty="0"/>
              <a:t>(</a:t>
            </a:r>
            <a:r>
              <a:rPr lang="en-US" dirty="0" err="1"/>
              <a:t>optionalParameters</a:t>
            </a:r>
            <a:r>
              <a:rPr lang="en-US" dirty="0"/>
              <a:t>): </a:t>
            </a:r>
          </a:p>
          <a:p>
            <a:pPr marL="914400" lvl="2" indent="0">
              <a:buNone/>
            </a:pPr>
            <a:r>
              <a:rPr lang="en-US" dirty="0"/>
              <a:t>    # the 'body' of the function </a:t>
            </a:r>
          </a:p>
          <a:p>
            <a:pPr lvl="1"/>
            <a:r>
              <a:rPr lang="en-US" dirty="0"/>
              <a:t>notice the parentheses and the ending colon indented statement(s)</a:t>
            </a:r>
          </a:p>
          <a:p>
            <a:r>
              <a:rPr lang="en-US" dirty="0"/>
              <a:t>Let’s build our first function in Spyder that prints our grocery list!</a:t>
            </a:r>
          </a:p>
        </p:txBody>
      </p:sp>
    </p:spTree>
    <p:extLst>
      <p:ext uri="{BB962C8B-B14F-4D97-AF65-F5344CB8AC3E}">
        <p14:creationId xmlns:p14="http://schemas.microsoft.com/office/powerpoint/2010/main" val="8796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3739-9E7B-5F47-AEFD-94ED6F64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user 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3C472-E456-1740-B80C-33486DB3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10515600" cy="462857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Similar to built-in functions, when you want to use a user-defined function, you call a user-defined function by specifying the name of the function, followed by a set of parentheses, and include any data (arguments) that you want the function to act on, as follows:</a:t>
            </a:r>
          </a:p>
          <a:p>
            <a:r>
              <a:rPr lang="en-US" dirty="0" err="1"/>
              <a:t>functionName</a:t>
            </a:r>
            <a:r>
              <a:rPr lang="en-US" dirty="0"/>
              <a:t>(argument1, argument2, ...)</a:t>
            </a:r>
          </a:p>
          <a:p>
            <a:r>
              <a:rPr lang="en-US" dirty="0"/>
              <a:t>Because our </a:t>
            </a:r>
            <a:r>
              <a:rPr lang="en-US" dirty="0" err="1"/>
              <a:t>getGroceries</a:t>
            </a:r>
            <a:r>
              <a:rPr lang="en-US" dirty="0"/>
              <a:t> function does not utilize any data, therefore to call the </a:t>
            </a:r>
            <a:r>
              <a:rPr lang="en-US" dirty="0" err="1"/>
              <a:t>getGroceries</a:t>
            </a:r>
            <a:r>
              <a:rPr lang="en-US" dirty="0"/>
              <a:t> function, we only need to specify its name, followed by an empty set of parentheses:</a:t>
            </a:r>
          </a:p>
          <a:p>
            <a:r>
              <a:rPr lang="en-US" dirty="0" err="1"/>
              <a:t>getGroceries</a:t>
            </a:r>
            <a:r>
              <a:rPr lang="en-US" dirty="0"/>
              <a:t>() # calling the function, must have parentheses, even if there are no arguments</a:t>
            </a:r>
          </a:p>
        </p:txBody>
      </p:sp>
    </p:spTree>
    <p:extLst>
      <p:ext uri="{BB962C8B-B14F-4D97-AF65-F5344CB8AC3E}">
        <p14:creationId xmlns:p14="http://schemas.microsoft.com/office/powerpoint/2010/main" val="52457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34D1-AEA2-D545-9155-359FB90C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a User-Defined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FABF-F891-4A45-96CF-C6E494D2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 </a:t>
            </a:r>
            <a:r>
              <a:rPr lang="en-US" dirty="0" err="1"/>
              <a:t>getGroceries</a:t>
            </a:r>
            <a:r>
              <a:rPr lang="en-US" dirty="0"/>
              <a:t> function is a good example of what a user-defined function looks like, but it's not very useful. </a:t>
            </a:r>
          </a:p>
          <a:p>
            <a:r>
              <a:rPr lang="en-US" dirty="0"/>
              <a:t>Every time you call </a:t>
            </a:r>
            <a:r>
              <a:rPr lang="en-US" dirty="0" err="1"/>
              <a:t>getGroceries</a:t>
            </a:r>
            <a:r>
              <a:rPr lang="en-US" dirty="0"/>
              <a:t>, it does the exact same thing: </a:t>
            </a:r>
          </a:p>
          <a:p>
            <a:pPr lvl="1"/>
            <a:r>
              <a:rPr lang="en-US" dirty="0"/>
              <a:t>this is an example of what is known as </a:t>
            </a:r>
            <a:r>
              <a:rPr lang="en-US" i="1" dirty="0"/>
              <a:t>hard-coding</a:t>
            </a:r>
            <a:r>
              <a:rPr lang="en-US" dirty="0"/>
              <a:t>.</a:t>
            </a:r>
          </a:p>
          <a:p>
            <a:r>
              <a:rPr lang="en-US" dirty="0"/>
              <a:t>Let’s modify the </a:t>
            </a:r>
            <a:r>
              <a:rPr lang="en-US" dirty="0" err="1"/>
              <a:t>getGroceries</a:t>
            </a:r>
            <a:r>
              <a:rPr lang="en-US" dirty="0"/>
              <a:t> function to use one parameter. </a:t>
            </a:r>
          </a:p>
          <a:p>
            <a:r>
              <a:rPr lang="en-US" dirty="0"/>
              <a:t>Instead of always printing </a:t>
            </a:r>
            <a:r>
              <a:rPr lang="en-US" i="1" dirty="0"/>
              <a:t>milk</a:t>
            </a:r>
            <a:r>
              <a:rPr lang="en-US" dirty="0"/>
              <a:t> as the first item in our grocery list, we want to allow the caller to call </a:t>
            </a:r>
            <a:r>
              <a:rPr lang="en-US" dirty="0" err="1"/>
              <a:t>getGroceries</a:t>
            </a:r>
            <a:r>
              <a:rPr lang="en-US" dirty="0"/>
              <a:t> and pass in one item to get. </a:t>
            </a:r>
          </a:p>
          <a:p>
            <a:pPr lvl="1"/>
            <a:r>
              <a:rPr lang="en-US" dirty="0"/>
              <a:t>Whatever the caller passes in should be printed as the first item.</a:t>
            </a:r>
          </a:p>
          <a:p>
            <a:pPr lvl="1"/>
            <a:r>
              <a:rPr lang="en-US" dirty="0"/>
              <a:t>Can further modify to include more than one user provided arguments.</a:t>
            </a:r>
          </a:p>
        </p:txBody>
      </p:sp>
    </p:spTree>
    <p:extLst>
      <p:ext uri="{BB962C8B-B14F-4D97-AF65-F5344CB8AC3E}">
        <p14:creationId xmlns:p14="http://schemas.microsoft.com/office/powerpoint/2010/main" val="352198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10867</TotalTime>
  <Words>807</Words>
  <Application>Microsoft Office PowerPoint</Application>
  <PresentationFormat>Widescreen</PresentationFormat>
  <Paragraphs>155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1_Office Theme</vt:lpstr>
      <vt:lpstr>Lecture 7: Introduction to Computer Programming Course - CS1010</vt:lpstr>
      <vt:lpstr>Announcements</vt:lpstr>
      <vt:lpstr>Goals for Today</vt:lpstr>
      <vt:lpstr>Functions</vt:lpstr>
      <vt:lpstr>Built in functions</vt:lpstr>
      <vt:lpstr>User Defined Functions</vt:lpstr>
      <vt:lpstr>Definition of Function</vt:lpstr>
      <vt:lpstr>Calling a user defined function</vt:lpstr>
      <vt:lpstr>Data in a User-Defined Function</vt:lpstr>
      <vt:lpstr>User defined function</vt:lpstr>
      <vt:lpstr>Build functions</vt:lpstr>
      <vt:lpstr>More problems</vt:lpstr>
      <vt:lpstr>Problem 2</vt:lpstr>
      <vt:lpstr>Problem 3</vt:lpstr>
      <vt:lpstr>Problem 4</vt:lpstr>
      <vt:lpstr>Problem 5</vt:lpstr>
      <vt:lpstr>Methods</vt:lpstr>
      <vt:lpstr>Syntax</vt:lpstr>
      <vt:lpstr>Python on Built-In Method</vt:lpstr>
      <vt:lpstr>Additional Resources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mushtu</cp:lastModifiedBy>
  <cp:revision>243</cp:revision>
  <cp:lastPrinted>2019-01-28T00:08:03Z</cp:lastPrinted>
  <dcterms:created xsi:type="dcterms:W3CDTF">2019-01-12T14:02:31Z</dcterms:created>
  <dcterms:modified xsi:type="dcterms:W3CDTF">2019-09-22T00:02:03Z</dcterms:modified>
</cp:coreProperties>
</file>